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6"/>
  </p:notesMasterIdLst>
  <p:sldIdLst>
    <p:sldId id="256" r:id="rId2"/>
    <p:sldId id="282" r:id="rId3"/>
    <p:sldId id="257" r:id="rId4"/>
    <p:sldId id="261" r:id="rId5"/>
    <p:sldId id="283" r:id="rId6"/>
    <p:sldId id="258" r:id="rId7"/>
    <p:sldId id="260" r:id="rId8"/>
    <p:sldId id="262" r:id="rId9"/>
    <p:sldId id="281" r:id="rId10"/>
    <p:sldId id="277" r:id="rId11"/>
    <p:sldId id="271" r:id="rId12"/>
    <p:sldId id="269" r:id="rId13"/>
    <p:sldId id="272" r:id="rId14"/>
    <p:sldId id="270" r:id="rId15"/>
    <p:sldId id="278" r:id="rId16"/>
    <p:sldId id="264" r:id="rId17"/>
    <p:sldId id="279" r:id="rId18"/>
    <p:sldId id="266" r:id="rId19"/>
    <p:sldId id="267" r:id="rId20"/>
    <p:sldId id="280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o-RO"/>
              <a:t>Cornell</a:t>
            </a:r>
            <a:r>
              <a:rPr lang="ro-RO" baseline="0"/>
              <a:t> Box</a:t>
            </a:r>
            <a:endParaRPr lang="ro-RO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Lucrarea prezentată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90-4674-9C85-2B3E2A222E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PovRay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90-4674-9C85-2B3E2A222E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017824"/>
        <c:axId val="187016160"/>
      </c:barChart>
      <c:catAx>
        <c:axId val="18701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7016160"/>
        <c:crosses val="autoZero"/>
        <c:auto val="1"/>
        <c:lblAlgn val="ctr"/>
        <c:lblOffset val="100"/>
        <c:noMultiLvlLbl val="0"/>
      </c:catAx>
      <c:valAx>
        <c:axId val="18701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701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o-R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o-RO"/>
              <a:t>Avion de jucărie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Lucrarea prezentată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C7-4BE8-87EC-69197419F5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PovRay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C7-4BE8-87EC-69197419F5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017824"/>
        <c:axId val="187016160"/>
      </c:barChart>
      <c:catAx>
        <c:axId val="18701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7016160"/>
        <c:crosses val="autoZero"/>
        <c:auto val="1"/>
        <c:lblAlgn val="ctr"/>
        <c:lblOffset val="100"/>
        <c:noMultiLvlLbl val="0"/>
      </c:catAx>
      <c:valAx>
        <c:axId val="18701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701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o-R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o-RO"/>
              <a:t>Ak47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Lucrarea prezentată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FE-4F8F-A148-26247A8BFE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PovRay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FE-4F8F-A148-26247A8BF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017824"/>
        <c:axId val="187016160"/>
      </c:barChart>
      <c:catAx>
        <c:axId val="187017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7016160"/>
        <c:crosses val="autoZero"/>
        <c:auto val="1"/>
        <c:lblAlgn val="ctr"/>
        <c:lblOffset val="100"/>
        <c:noMultiLvlLbl val="0"/>
      </c:catAx>
      <c:valAx>
        <c:axId val="18701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701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o-R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1A90F-3104-4B5C-98F1-D45A5BF464B3}" type="datetimeFigureOut">
              <a:rPr lang="ro-RO" smtClean="0"/>
              <a:t>29.06.2021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1973E-2EE0-45F1-A881-4D16C035CC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8026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5B00-1C86-4C46-9C32-D5D194EF4933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7423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3E419-6F9B-4AB6-9B6C-9B7ABA12544F}" type="datetime1">
              <a:rPr lang="ro-RO" smtClean="0"/>
              <a:t>29.06.2021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2888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4353-7DD3-4D9A-8C87-79BC73FA0ACF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2037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61F34-154F-49EA-A2F9-8C6C1DE6FA81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2140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A5A69-5CE8-4510-B77F-8D0D17D27251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5161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E227-F835-4622-A4BC-76F84E94A580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288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46035-32D9-4E8D-AA6D-45F092F88E66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78699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01D6-C893-4D33-BFF2-2BBEEE627EC9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46867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1AC4-7966-4E51-BB76-6303C4C1C297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2669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AD9B-838F-4680-A35C-31B16C9F2DCF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33431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7423-FDED-4520-A374-F0435C352AF9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1360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8074-00EF-4BDB-A6B0-84237BE88365}" type="datetime1">
              <a:rPr lang="ro-RO" smtClean="0"/>
              <a:t>29.06.2021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190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EBE1-A716-499E-B02A-B94CC3C9B416}" type="datetime1">
              <a:rPr lang="ro-RO" smtClean="0"/>
              <a:t>29.06.2021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499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3E4F-4D24-4E5F-B1A6-C68366AE7268}" type="datetime1">
              <a:rPr lang="ro-RO" smtClean="0"/>
              <a:t>29.06.2021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71754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2543-5CD1-428C-A3D4-0D748F129073}" type="datetime1">
              <a:rPr lang="ro-RO" smtClean="0"/>
              <a:t>29.06.2021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7635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DDD3-A3DC-47C6-BEA0-E876E2646890}" type="datetime1">
              <a:rPr lang="ro-RO" smtClean="0"/>
              <a:t>29.06.2021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6692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A8F5D7-4884-4B4E-AA17-84E7F7390E6A}" type="datetime1">
              <a:rPr lang="ro-RO" smtClean="0"/>
              <a:t>29.06.2021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669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BA1CA10-4EBD-43E4-8289-2D10CE5D3FF7}" type="datetime1">
              <a:rPr lang="ro-RO" smtClean="0"/>
              <a:t>29.06.2021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0511CFE-96D4-4DF9-95C2-AA0FD8583EF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60078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EF45-5EA3-4F27-AFA7-E87C21915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Simularea</a:t>
            </a:r>
            <a:r>
              <a:rPr lang="en-US" dirty="0"/>
              <a:t> </a:t>
            </a:r>
            <a:r>
              <a:rPr lang="en-US" dirty="0" err="1"/>
              <a:t>luminii</a:t>
            </a:r>
            <a:r>
              <a:rPr lang="en-US" dirty="0"/>
              <a:t> </a:t>
            </a:r>
            <a:r>
              <a:rPr lang="en-US" dirty="0" err="1"/>
              <a:t>indirecte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Monte Carlo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partitionarea</a:t>
            </a:r>
            <a:r>
              <a:rPr lang="en-US" dirty="0"/>
              <a:t> spatial</a:t>
            </a:r>
            <a:r>
              <a:rPr lang="ro-RO" dirty="0"/>
              <a:t>ă</a:t>
            </a:r>
            <a:r>
              <a:rPr lang="en-US" dirty="0"/>
              <a:t> a soli</a:t>
            </a:r>
            <a:r>
              <a:rPr lang="ro-RO" dirty="0"/>
              <a:t>delor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B8A8C-C100-486A-9446-8E0041581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/>
              <a:t>Dobrică Ștefan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ACEE8-08B9-4827-ACA8-358FE411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212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E9A4-ABD2-4BBD-BC11-7E94F6C4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Tipu</a:t>
            </a:r>
            <a:r>
              <a:rPr lang="en-US" dirty="0"/>
              <a:t>l</a:t>
            </a:r>
            <a:r>
              <a:rPr lang="ro-RO" dirty="0"/>
              <a:t> materialelor </a:t>
            </a:r>
            <a:r>
              <a:rPr lang="en-US" dirty="0" err="1"/>
              <a:t>analizate</a:t>
            </a: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FB7E4-4941-41A6-BAD8-30743E29B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F4CA8-0275-4E71-B211-7ED63D56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45060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7E5D-FE38-4119-B141-C15BC99F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MATERIALE SPECULARE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AD4B0-7B8B-49D4-85D8-274EAEAC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11</a:t>
            </a:fld>
            <a:endParaRPr lang="ro-R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318E54-BA82-4460-AB3F-EEB1F853D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708" y="1902912"/>
            <a:ext cx="2781816" cy="4166937"/>
          </a:xfrm>
          <a:prstGeom prst="rect">
            <a:avLst/>
          </a:prstGeom>
          <a:noFill/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B9F3B5-6AAF-4160-BD0A-EB635B94F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53" y="2320925"/>
            <a:ext cx="5715000" cy="3562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884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1C61-491C-4DCD-8A00-7FA6042E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Materiale</a:t>
            </a:r>
            <a:r>
              <a:rPr lang="en-US" dirty="0"/>
              <a:t> </a:t>
            </a:r>
            <a:r>
              <a:rPr lang="en-US" dirty="0" err="1"/>
              <a:t>speculare</a:t>
            </a:r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7D8AA-CD6F-4BBA-AC36-C955A83C8B0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" y="2390140"/>
            <a:ext cx="5612130" cy="311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7DC9A-C8EB-4A04-8966-B3E68F5162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17" y="2174875"/>
            <a:ext cx="5114925" cy="3829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AAAA2-CC2A-4674-80D3-9899434091CF}"/>
              </a:ext>
            </a:extLst>
          </p:cNvPr>
          <p:cNvSpPr txBox="1"/>
          <p:nvPr/>
        </p:nvSpPr>
        <p:spPr>
          <a:xfrm>
            <a:off x="2458632" y="563522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Metallic = 0.7</a:t>
            </a:r>
            <a:endParaRPr lang="ro-R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D9302-B348-4D82-B57C-8E25D524C46B}"/>
              </a:ext>
            </a:extLst>
          </p:cNvPr>
          <p:cNvSpPr txBox="1"/>
          <p:nvPr/>
        </p:nvSpPr>
        <p:spPr>
          <a:xfrm>
            <a:off x="8319364" y="6248400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Metallic = 0.3; </a:t>
            </a:r>
            <a:r>
              <a:rPr lang="en-US" dirty="0" err="1"/>
              <a:t>IoR</a:t>
            </a:r>
            <a:r>
              <a:rPr lang="en-US" dirty="0"/>
              <a:t> = 1.35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8C4B1-2B93-4506-9506-9C98EB40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1047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7E5D-FE38-4119-B141-C15BC99F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MATERIALE DIFUZE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AD4B0-7B8B-49D4-85D8-274EAEAC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13</a:t>
            </a:fld>
            <a:endParaRPr lang="ro-R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C4CF83-12D3-4C9E-B2F9-96AAE4A6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89" y="2514600"/>
            <a:ext cx="3657600" cy="2286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68FFAC-83FB-4223-AA55-C240F67E4AE5}"/>
              </a:ext>
            </a:extLst>
          </p:cNvPr>
          <p:cNvSpPr txBox="1"/>
          <p:nvPr/>
        </p:nvSpPr>
        <p:spPr>
          <a:xfrm>
            <a:off x="2972784" y="5053263"/>
            <a:ext cx="5171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Imagine </a:t>
            </a:r>
            <a:r>
              <a:rPr lang="en-US" sz="800" dirty="0" err="1"/>
              <a:t>preluata</a:t>
            </a:r>
            <a:r>
              <a:rPr lang="en-US" sz="800" dirty="0"/>
              <a:t> de pe https://en.wikipedia.org/wiki/Bidirectional_reflectance_distribution_function</a:t>
            </a:r>
            <a:endParaRPr lang="ro-RO" sz="800" dirty="0"/>
          </a:p>
        </p:txBody>
      </p:sp>
    </p:spTree>
    <p:extLst>
      <p:ext uri="{BB962C8B-B14F-4D97-AF65-F5344CB8AC3E}">
        <p14:creationId xmlns:p14="http://schemas.microsoft.com/office/powerpoint/2010/main" val="76350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1D8-8B56-451A-909C-95E6AF0B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MATERIALE DIFUZE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14910B-F5E5-4B44-BFBE-C5E95BD7F55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514600"/>
            <a:ext cx="3235494" cy="312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54106-1DC0-490F-B73D-3EE6F14DEF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42" y="2319337"/>
            <a:ext cx="3345815" cy="3514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B96ECC-3439-49E2-8E87-C34BE441CA8E}"/>
              </a:ext>
            </a:extLst>
          </p:cNvPr>
          <p:cNvSpPr txBox="1"/>
          <p:nvPr/>
        </p:nvSpPr>
        <p:spPr>
          <a:xfrm>
            <a:off x="971651" y="5853112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Metallic = 1.0, Roughness = 0.1</a:t>
            </a:r>
            <a:endParaRPr lang="ro-R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18745-BF2B-452F-B666-321E4A937214}"/>
              </a:ext>
            </a:extLst>
          </p:cNvPr>
          <p:cNvSpPr txBox="1"/>
          <p:nvPr/>
        </p:nvSpPr>
        <p:spPr>
          <a:xfrm>
            <a:off x="7832740" y="6067425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Metallic = 0.1, Roughness = 1.0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4E5EF-67A7-4AA9-B9DB-65F7EA20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7773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E6CE-C068-4DC7-9B61-DABC2E68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Implementarea algoritmului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D17CA-BBCE-4FB6-AA44-9FB45E1DA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4FFFF-6DC3-4E7A-A117-EB04A3BE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4521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FB81-200E-461E-A368-48FB7B37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</a:t>
            </a:r>
            <a:r>
              <a:rPr lang="en-US" dirty="0" err="1"/>
              <a:t>carlo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7D85E-1555-4D83-86A4-72F3FB0F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16</a:t>
            </a:fld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F9E12-B177-45D4-BF03-DE76A7C425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49" y="2233862"/>
            <a:ext cx="4408066" cy="401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A22DC-C9AB-4CCE-A31C-62CABCB05B14}"/>
              </a:ext>
            </a:extLst>
          </p:cNvPr>
          <p:cNvSpPr txBox="1"/>
          <p:nvPr/>
        </p:nvSpPr>
        <p:spPr>
          <a:xfrm>
            <a:off x="6094412" y="3105834"/>
            <a:ext cx="566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o-RO" dirty="0"/>
              <a:t>Multe sample-uri cu noise evident</a:t>
            </a:r>
          </a:p>
          <a:p>
            <a:pPr marL="285750" indent="-285750">
              <a:buFontTx/>
              <a:buChar char="-"/>
            </a:pPr>
            <a:r>
              <a:rPr lang="ro-RO"/>
              <a:t>Media lor este imaginea finală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94649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D63F-15CF-45B7-9899-6719D07C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</a:t>
            </a:r>
            <a:r>
              <a:rPr lang="ro-RO" dirty="0"/>
              <a:t>ționarea solidelor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AABED-4BDC-4199-B408-BE0900D11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484A3-E1B0-49B9-A45B-F286EE90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4038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C669-69DD-47F2-836A-59B910BE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Bounding volume hierarchies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81DF00-8648-42B0-B014-56F6B23B9C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54" y="1971675"/>
            <a:ext cx="5884516" cy="4124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01EBD-4BA3-43D1-93EC-27E32A3949B3}"/>
              </a:ext>
            </a:extLst>
          </p:cNvPr>
          <p:cNvSpPr txBox="1"/>
          <p:nvPr/>
        </p:nvSpPr>
        <p:spPr>
          <a:xfrm>
            <a:off x="2663825" y="6477000"/>
            <a:ext cx="68611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" dirty="0"/>
              <a:t>Imagine preluată din </a:t>
            </a:r>
            <a:r>
              <a:rPr lang="en-US" sz="800" dirty="0"/>
              <a:t>Pharr, Matt, Jakob, Wenzel </a:t>
            </a:r>
            <a:r>
              <a:rPr lang="en-US" sz="800" dirty="0" err="1"/>
              <a:t>și</a:t>
            </a:r>
            <a:r>
              <a:rPr lang="en-US" sz="800" dirty="0"/>
              <a:t> Humphreys, Greg . Physically Based </a:t>
            </a:r>
            <a:r>
              <a:rPr lang="en-US" sz="800" dirty="0" err="1"/>
              <a:t>Rendering:From</a:t>
            </a:r>
            <a:r>
              <a:rPr lang="en-US" sz="800" dirty="0"/>
              <a:t> Theory To Implementation. 2016</a:t>
            </a:r>
            <a:endParaRPr lang="ro-RO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2E587F-2ED4-4F9F-87A2-BE628C8A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81946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C062-A59B-41FB-82A1-DB34BF85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BOUNDING VOLUME HIEARCHIES – SuRFACE AREA HEURISTIC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43C5410-0521-4A55-89D9-635F732163A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793671"/>
            <a:ext cx="4876800" cy="870857"/>
          </a:xfrm>
          <a:prstGeom prst="rect">
            <a:avLst/>
          </a:prstGeom>
          <a:noFill/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956981E-FDAC-4EFD-B7E1-C40E30E748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623813"/>
            <a:ext cx="4876800" cy="121057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663CAA-D0C8-4C3F-AA59-8CE2B698FCEB}"/>
              </a:ext>
            </a:extLst>
          </p:cNvPr>
          <p:cNvSpPr txBox="1"/>
          <p:nvPr/>
        </p:nvSpPr>
        <p:spPr>
          <a:xfrm>
            <a:off x="2588484" y="5516880"/>
            <a:ext cx="70118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" dirty="0"/>
              <a:t>Imagini preluate de pe https://medium.com/@bromanz/how-to-create-awesome-accelerators-the-surface-area-heuristic-e14b5dec6160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D2D97-39C9-47DC-963E-7BE0D167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9556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3AE6-A796-4A34-B1DD-F27D40E9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Prezentarea problemei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3A257-0807-4024-BD2C-C5BE037ED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DCA35-D75E-4E36-B02A-6C52959E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64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4168-27EF-434E-8383-CD47998A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Moduri de testare și teste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C6BDE-6831-4A5A-A716-185422C98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23593-000A-486A-970F-F5FE5CE2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7853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70E9-2F5C-4467-B595-7B32AB3C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 de </a:t>
            </a:r>
            <a:r>
              <a:rPr lang="en-US" dirty="0" err="1"/>
              <a:t>corectitudine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D0DFA-0BCA-4F0C-AC8A-AB32B1FE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21</a:t>
            </a:fld>
            <a:endParaRPr lang="ro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2172C-F1A7-4681-834F-F545368E81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" y="2329865"/>
            <a:ext cx="3680360" cy="3735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F041D1-2A87-4A7C-B816-12D6EC043B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19" y="2329864"/>
            <a:ext cx="3680360" cy="3735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A2EF86-0F23-47DC-8CE9-ED7020A3E50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65282" y="2329864"/>
            <a:ext cx="2894297" cy="37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F76F-8526-4ABB-B219-4FFF6403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 de </a:t>
            </a:r>
            <a:r>
              <a:rPr lang="en-US" dirty="0" err="1"/>
              <a:t>perfomanTA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9F048-9A7F-49D2-BA41-4CF5B762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22</a:t>
            </a:fld>
            <a:endParaRPr lang="ro-RO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DD3B6B3-5BD3-4350-A89F-F795DC652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8084022"/>
              </p:ext>
            </p:extLst>
          </p:nvPr>
        </p:nvGraphicFramePr>
        <p:xfrm>
          <a:off x="810128" y="2514600"/>
          <a:ext cx="2839452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1B33970-94B3-4555-9642-B4257338AC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470391"/>
              </p:ext>
            </p:extLst>
          </p:nvPr>
        </p:nvGraphicFramePr>
        <p:xfrm>
          <a:off x="8542422" y="2514601"/>
          <a:ext cx="2839453" cy="312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BC44335-BA32-406D-95AB-25A7927F2B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591206"/>
              </p:ext>
            </p:extLst>
          </p:nvPr>
        </p:nvGraphicFramePr>
        <p:xfrm>
          <a:off x="4674686" y="2514600"/>
          <a:ext cx="2839452" cy="312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75025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6D26-2B52-4AFF-8A3C-C3606D33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 de </a:t>
            </a:r>
            <a:r>
              <a:rPr lang="en-US" dirty="0" err="1"/>
              <a:t>perfomanTA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7DAD0-A4AB-4207-A3B6-BEFA523A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23</a:t>
            </a:fld>
            <a:endParaRPr lang="ro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4DF0B-4916-4EB0-A8A8-86AA3F8286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374232"/>
            <a:ext cx="3967998" cy="3240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3DE17F-B407-4D08-8667-E156F72854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79412" y="2374232"/>
            <a:ext cx="3967999" cy="32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9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D953-D213-4FE4-ABB5-E7A6A933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7DA9D-164A-4F32-B9BC-3FB481A5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4810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D78E-C255-43EB-B9C1-CD226FF5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Prezentarea problemei – propagarea luminii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9F8158-EB61-4F22-B43F-AD6A713E9E90}"/>
              </a:ext>
            </a:extLst>
          </p:cNvPr>
          <p:cNvGrpSpPr/>
          <p:nvPr/>
        </p:nvGrpSpPr>
        <p:grpSpPr>
          <a:xfrm>
            <a:off x="6432884" y="2514600"/>
            <a:ext cx="5277853" cy="3747091"/>
            <a:chOff x="5551378" y="2137103"/>
            <a:chExt cx="5966043" cy="412190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7D04E58-0229-4588-880E-4454D918B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1378" y="2137103"/>
              <a:ext cx="5966043" cy="3728777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C2DD21-58D4-4E8B-A4EC-4ED1554E7DC8}"/>
                </a:ext>
              </a:extLst>
            </p:cNvPr>
            <p:cNvSpPr txBox="1"/>
            <p:nvPr/>
          </p:nvSpPr>
          <p:spPr>
            <a:xfrm>
              <a:off x="6191450" y="6043562"/>
              <a:ext cx="46858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800" dirty="0"/>
                <a:t>Imagine preluată de pe https://academy.substance3d.com/courses/the-pbr-guide-part-1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C62DD-2C36-4AD3-BB42-BFAF5CB0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3</a:t>
            </a:fld>
            <a:endParaRPr lang="ro-RO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4BBD7B-E1FC-4AD1-8C66-1F548D38A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9" y="2514600"/>
            <a:ext cx="4685006" cy="338971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C40F92-39A9-4BA3-A449-AB11C558E759}"/>
              </a:ext>
            </a:extLst>
          </p:cNvPr>
          <p:cNvSpPr txBox="1"/>
          <p:nvPr/>
        </p:nvSpPr>
        <p:spPr>
          <a:xfrm>
            <a:off x="521336" y="6065837"/>
            <a:ext cx="4841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Imagine </a:t>
            </a:r>
            <a:r>
              <a:rPr lang="en-US" sz="800" dirty="0" err="1"/>
              <a:t>preluat</a:t>
            </a:r>
            <a:r>
              <a:rPr lang="ro-RO" sz="800" dirty="0"/>
              <a:t>ă</a:t>
            </a:r>
            <a:r>
              <a:rPr lang="en-US" sz="800" dirty="0"/>
              <a:t> de pe </a:t>
            </a:r>
            <a:r>
              <a:rPr lang="ro-RO" sz="800" dirty="0"/>
              <a:t>https://manual.reallusion.com/iClone_7/ENU/Content/iClone_7/Pro_7.4/15_PBR/PBR.htm</a:t>
            </a:r>
          </a:p>
        </p:txBody>
      </p:sp>
    </p:spTree>
    <p:extLst>
      <p:ext uri="{BB962C8B-B14F-4D97-AF65-F5344CB8AC3E}">
        <p14:creationId xmlns:p14="http://schemas.microsoft.com/office/powerpoint/2010/main" val="83626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E04A-02CB-4D05-8495-DA1BA320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Prezentarea problemei – PERFORMANțA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36F200-C735-4102-B281-C61F0DB7C3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156" y="2683042"/>
            <a:ext cx="4998720" cy="31242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FB284B-50AA-4DC0-9D1B-DC25FF709B30}"/>
              </a:ext>
            </a:extLst>
          </p:cNvPr>
          <p:cNvSpPr txBox="1"/>
          <p:nvPr/>
        </p:nvSpPr>
        <p:spPr>
          <a:xfrm>
            <a:off x="7238715" y="6201398"/>
            <a:ext cx="3887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" dirty="0"/>
              <a:t>Imagine preluată de pe https://ro.pinterest.com/pin/424886546097453096/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C716A-062C-49C8-A72D-0F0B45BC1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68" y="2514600"/>
            <a:ext cx="5268977" cy="21741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40B0F-5632-43F0-8B29-9338CC07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494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74E2-917E-47FF-8E12-CF9551B0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Prezentarea soluției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6534C-F443-4B2C-9870-5FBC5EB78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559C9-1D72-4F82-8BF4-A2278957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8168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9F4F-88B0-4B73-B5EC-5A2ED343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Prezentarea </a:t>
            </a:r>
            <a:r>
              <a:rPr lang="en-US" dirty="0"/>
              <a:t>Solu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 – BRDF &amp; BSSRDF</a:t>
            </a:r>
            <a:endParaRPr lang="ro-R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10B9D-EB7B-4EAF-BA2C-A7ED4BF1E2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22" y="2186518"/>
            <a:ext cx="7764779" cy="417417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F2CF4-1720-494C-A122-4EE890D275FC}"/>
              </a:ext>
            </a:extLst>
          </p:cNvPr>
          <p:cNvSpPr txBox="1"/>
          <p:nvPr/>
        </p:nvSpPr>
        <p:spPr>
          <a:xfrm>
            <a:off x="3552689" y="6481011"/>
            <a:ext cx="5083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Imagine </a:t>
            </a:r>
            <a:r>
              <a:rPr lang="en-US" sz="800" dirty="0" err="1"/>
              <a:t>preluat</a:t>
            </a:r>
            <a:r>
              <a:rPr lang="ro-RO" sz="800" dirty="0"/>
              <a:t>ă de pe https://en.wikipedia.org/wiki/Bidirectional_scattering_distribution_function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9BE39-D337-4B7F-98BF-478C49C1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7074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4A98-B43B-4BFD-BD34-F7596B19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Prezentarea</a:t>
            </a:r>
            <a:r>
              <a:rPr lang="en-US" dirty="0"/>
              <a:t> </a:t>
            </a:r>
            <a:r>
              <a:rPr lang="en-US" dirty="0" err="1"/>
              <a:t>solu</a:t>
            </a:r>
            <a:r>
              <a:rPr lang="ro-RO" dirty="0"/>
              <a:t>Ției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2FB66A-8CC6-4188-9D11-688929F856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929324"/>
            <a:ext cx="4876800" cy="2599551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946204-7683-4199-A53A-A0B700091D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0613" y="2929324"/>
            <a:ext cx="4876800" cy="259955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125F1-850D-4D3D-B723-A2CBAB64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916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9D49-C705-429D-A52B-ABC107AC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Prezentarea</a:t>
            </a:r>
            <a:r>
              <a:rPr lang="en-US" dirty="0"/>
              <a:t> </a:t>
            </a:r>
            <a:r>
              <a:rPr lang="en-US" dirty="0" err="1"/>
              <a:t>solu</a:t>
            </a:r>
            <a:r>
              <a:rPr lang="ro-RO" dirty="0"/>
              <a:t>Ției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560F0-5794-4BEE-A330-D08C4746F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1708483"/>
                <a:ext cx="9905998" cy="95851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𝐿</m:t>
                    </m:r>
                    <m:d>
                      <m:dPr>
                        <m:ctrlPr>
                          <a:rPr lang="ro-RO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ro-RO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</m:d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ro-RO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ro-RO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ro-RO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𝐿</m:t>
                        </m:r>
                        <m:d>
                          <m:dPr>
                            <m:ctrlPr>
                              <a:rPr lang="ro-RO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ro-RO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𝐵𝑅𝐷𝐹</m:t>
                        </m:r>
                        <m:r>
                          <a:rPr lang="ro-RO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ro-RO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ro-RO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 </m:t>
                        </m:r>
                      </m:e>
                    </m:nary>
                    <m:sSub>
                      <m:sSubPr>
                        <m:ctrlPr>
                          <a:rPr lang="ro-RO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ro-RO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  <m:func>
                      <m:funcPr>
                        <m:ctrlPr>
                          <a:rPr lang="ro-RO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o-RO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ro-RO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ro-RO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𝜔</m:t>
                            </m:r>
                            <m:r>
                              <a:rPr lang="ro-RO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ro-RO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ro-RO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ro-RO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ro-RO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𝑤</m:t>
                    </m:r>
                  </m:oMath>
                </a14:m>
                <a:endParaRPr lang="ro-RO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560F0-5794-4BEE-A330-D08C4746F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1708483"/>
                <a:ext cx="9905998" cy="958517"/>
              </a:xfrm>
              <a:blipFill>
                <a:blip r:embed="rId2"/>
                <a:stretch>
                  <a:fillRect l="-369" t="-46835" b="-3544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6093E2-BE8A-4A50-B6EF-06314878F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5" y="2113798"/>
            <a:ext cx="3431707" cy="3491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D0B3-9431-436E-B734-5C75FBF8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8</a:t>
            </a:fld>
            <a:endParaRPr lang="ro-R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14B5C7-1EFC-47E7-8347-57F2663A0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392" y="2514600"/>
            <a:ext cx="2395629" cy="30903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492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A71D-995B-4FD3-A867-7AD3B331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Contributii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19BBD-7A37-4EEE-BBDE-3DA2A553C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Optimizare vitezei, prin:</a:t>
            </a:r>
          </a:p>
          <a:p>
            <a:pPr lvl="1"/>
            <a:r>
              <a:rPr lang="ro-R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Îmbunătățirea timpului de calcul al integralei prezentate folosind procesoare grafice</a:t>
            </a:r>
          </a:p>
          <a:p>
            <a:pPr lvl="1"/>
            <a:r>
              <a:rPr lang="ro-R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Partiționarea solidelor</a:t>
            </a:r>
          </a:p>
          <a:p>
            <a:r>
              <a:rPr lang="ro-R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Un renderer ce afișează în timp real imaginea produsă</a:t>
            </a:r>
          </a:p>
          <a:p>
            <a:r>
              <a:rPr lang="ro-RO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Comparații cu un state of the art: PovRay</a:t>
            </a:r>
          </a:p>
          <a:p>
            <a:endParaRPr lang="ro-RO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o-RO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2C95B-9E7B-4468-910C-CAF6F7CF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11CFE-96D4-4DF9-95C2-AA0FD8583EFC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2869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1891</TotalTime>
  <Words>348</Words>
  <Application>Microsoft Office PowerPoint</Application>
  <PresentationFormat>Widescreen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Times New Roman</vt:lpstr>
      <vt:lpstr>Mesh</vt:lpstr>
      <vt:lpstr>Simularea luminii indirecte folosind metode Monte Carlo și partitionarea spatială a solidelor</vt:lpstr>
      <vt:lpstr>Prezentarea problemei</vt:lpstr>
      <vt:lpstr>Prezentarea problemei – propagarea luminii</vt:lpstr>
      <vt:lpstr>Prezentarea problemei – PERFORMANțA</vt:lpstr>
      <vt:lpstr>Prezentarea soluției</vt:lpstr>
      <vt:lpstr>Prezentarea SoluȚiei – BRDF &amp; BSSRDF</vt:lpstr>
      <vt:lpstr>Prezentarea soluȚiei</vt:lpstr>
      <vt:lpstr>Prezentarea soluȚiei</vt:lpstr>
      <vt:lpstr>Contributii</vt:lpstr>
      <vt:lpstr>Tipul materialelor analizate</vt:lpstr>
      <vt:lpstr>MATERIALE SPECULARE</vt:lpstr>
      <vt:lpstr>Materiale speculare</vt:lpstr>
      <vt:lpstr>MATERIALE DIFUZE</vt:lpstr>
      <vt:lpstr>MATERIALE DIFUZE</vt:lpstr>
      <vt:lpstr>Implementarea algoritmului monte carlo</vt:lpstr>
      <vt:lpstr>Monte carlo</vt:lpstr>
      <vt:lpstr>Partiționarea solidelor</vt:lpstr>
      <vt:lpstr>Bounding volume hierarchies</vt:lpstr>
      <vt:lpstr>BOUNDING VOLUME HIEARCHIES – SuRFACE AREA HEURISTIC</vt:lpstr>
      <vt:lpstr>Moduri de testare și teste</vt:lpstr>
      <vt:lpstr>Teste de corectitudine</vt:lpstr>
      <vt:lpstr>Teste de perfomanTA</vt:lpstr>
      <vt:lpstr>Teste de perfomanTA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Simularea luminii indirecte folosind metode Monte Carlo și partitionarea spatială a solidelor</dc:title>
  <dc:creator>Stefan Dobrica</dc:creator>
  <cp:lastModifiedBy>Stefan Dobrica</cp:lastModifiedBy>
  <cp:revision>11</cp:revision>
  <dcterms:created xsi:type="dcterms:W3CDTF">2021-06-21T20:51:02Z</dcterms:created>
  <dcterms:modified xsi:type="dcterms:W3CDTF">2021-06-29T17:47:39Z</dcterms:modified>
</cp:coreProperties>
</file>